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  <p:embeddedFont>
      <p:font typeface="Source Sans Pr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94ED171-29BF-4C64-B324-4581C5A3F704}">
  <a:tblStyle styleId="{594ED171-29BF-4C64-B324-4581C5A3F70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ourceSansPro-italic.fntdata"/><Relationship Id="rId61" Type="http://schemas.openxmlformats.org/officeDocument/2006/relationships/font" Target="fonts/SourceSansPro-bold.fntdata"/><Relationship Id="rId20" Type="http://schemas.openxmlformats.org/officeDocument/2006/relationships/slide" Target="slides/slide14.xml"/><Relationship Id="rId63" Type="http://schemas.openxmlformats.org/officeDocument/2006/relationships/font" Target="fonts/SourceSansPr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SourceSansPr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bold.fntdata"/><Relationship Id="rId12" Type="http://schemas.openxmlformats.org/officeDocument/2006/relationships/slide" Target="slides/slide6.xml"/><Relationship Id="rId56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00C5B9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ctrTitle"/>
          </p:nvPr>
        </p:nvSpPr>
        <p:spPr>
          <a:xfrm>
            <a:off x="1692000" y="2449012"/>
            <a:ext cx="57600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/>
        </p:txBody>
      </p:sp>
      <p:sp>
        <p:nvSpPr>
          <p:cNvPr id="69" name="Shape 69"/>
          <p:cNvSpPr/>
          <p:nvPr/>
        </p:nvSpPr>
        <p:spPr>
          <a:xfrm>
            <a:off x="3855150" y="138020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noFill/>
          <a:ln cap="flat" cmpd="sng" w="114300">
            <a:solidFill>
              <a:srgbClr val="F0576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teal">
    <p:bg>
      <p:bgPr>
        <a:solidFill>
          <a:srgbClr val="6CF3C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665225" y="1513518"/>
            <a:ext cx="49275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Shape 74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pink">
    <p:bg>
      <p:bgPr>
        <a:solidFill>
          <a:srgbClr val="FD8E8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665225" y="1513518"/>
            <a:ext cx="4927500" cy="1159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9" name="Shape 79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solidFill>
          <a:srgbClr val="F05768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3855150" y="109445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810450" y="2092743"/>
            <a:ext cx="7523100" cy="60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 i="1"/>
            </a:lvl1pPr>
            <a:lvl2pPr lvl="1" rtl="0" algn="ctr">
              <a:spcBef>
                <a:spcPts val="0"/>
              </a:spcBef>
              <a:defRPr i="1"/>
            </a:lvl2pPr>
            <a:lvl3pPr lvl="2" rtl="0" algn="ctr">
              <a:spcBef>
                <a:spcPts val="0"/>
              </a:spcBef>
              <a:defRPr i="1"/>
            </a:lvl3pPr>
            <a:lvl4pPr lvl="3" rtl="0" algn="ctr">
              <a:spcBef>
                <a:spcPts val="0"/>
              </a:spcBef>
              <a:defRPr i="1"/>
            </a:lvl4pPr>
            <a:lvl5pPr lvl="4" rtl="0" algn="ctr">
              <a:spcBef>
                <a:spcPts val="0"/>
              </a:spcBef>
              <a:defRPr i="1"/>
            </a:lvl5pPr>
            <a:lvl6pPr lvl="5" rtl="0" algn="ctr">
              <a:spcBef>
                <a:spcPts val="0"/>
              </a:spcBef>
              <a:defRPr i="1"/>
            </a:lvl6pPr>
            <a:lvl7pPr lvl="6" rtl="0" algn="ctr">
              <a:spcBef>
                <a:spcPts val="0"/>
              </a:spcBef>
              <a:defRPr i="1"/>
            </a:lvl7pPr>
            <a:lvl8pPr lvl="7" rtl="0" algn="ctr">
              <a:spcBef>
                <a:spcPts val="0"/>
              </a:spcBef>
              <a:defRPr i="1"/>
            </a:lvl8pPr>
            <a:lvl9pPr lvl="8" rtl="0"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84" name="Shape 84"/>
          <p:cNvSpPr txBox="1"/>
          <p:nvPr/>
        </p:nvSpPr>
        <p:spPr>
          <a:xfrm>
            <a:off x="3593400" y="112426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7" name="Shape 87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88" name="Shape 88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96" name="Shape 9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81050" y="998962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105" name="Shape 105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89283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256050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6022816" y="1200150"/>
            <a:ext cx="26319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180850" y="126337"/>
            <a:ext cx="8781900" cy="972497"/>
            <a:chOff x="180850" y="168450"/>
            <a:chExt cx="8781900" cy="1296663"/>
          </a:xfrm>
        </p:grpSpPr>
        <p:sp>
          <p:nvSpPr>
            <p:cNvPr id="114" name="Shape 114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Shape 117"/>
          <p:cNvSpPr txBox="1"/>
          <p:nvPr>
            <p:ph type="title"/>
          </p:nvPr>
        </p:nvSpPr>
        <p:spPr>
          <a:xfrm>
            <a:off x="832475" y="126337"/>
            <a:ext cx="7951800" cy="730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70050" y="4536975"/>
            <a:ext cx="8403900" cy="38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b="1" sz="14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pink">
    <p:bg>
      <p:bgPr>
        <a:solidFill>
          <a:srgbClr val="FD8E8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teal">
    <p:bg>
      <p:bgPr>
        <a:solidFill>
          <a:srgbClr val="6CF3CE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">
    <p:bg>
      <p:bgPr>
        <a:solidFill>
          <a:srgbClr val="00C5B9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81050" y="126337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880050" y="205987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scikit-learn.org/stable/install.html" TargetMode="External"/><Relationship Id="rId4" Type="http://schemas.openxmlformats.org/officeDocument/2006/relationships/hyperlink" Target="http://www.bogotobogo.com/python/scikit-learn/scikit-learn_install.php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hyperlink" Target="https://en.wikipedia.org/wiki/Iris_flower_data_set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Desenvolvendo algoritmos classificadores com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Tuplas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7" y="1555875"/>
            <a:ext cx="8512024" cy="299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Dicionários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75" y="1780600"/>
            <a:ext cx="82200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981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Operadores Aritméticos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1" name="Shape 211"/>
          <p:cNvGraphicFramePr/>
          <p:nvPr/>
        </p:nvGraphicFramePr>
        <p:xfrm>
          <a:off x="6504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{594ED171-29BF-4C64-B324-4581C5A3F704}</a:tableStyleId>
              </a:tblPr>
              <a:tblGrid>
                <a:gridCol w="3884850"/>
                <a:gridCol w="3884850"/>
              </a:tblGrid>
              <a:tr h="507775"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algn="ctr">
                        <a:spcBef>
                          <a:spcPts val="0"/>
                        </a:spcBef>
                        <a:buSzPct val="100000"/>
                        <a:buChar char="+"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Soma</a:t>
                      </a:r>
                    </a:p>
                  </a:txBody>
                  <a:tcPr marT="91425" marB="91425" marR="91425" marL="91425"/>
                </a:tc>
              </a:tr>
              <a:tr h="507775"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algn="ctr">
                        <a:spcBef>
                          <a:spcPts val="0"/>
                        </a:spcBef>
                        <a:buSzPct val="100000"/>
                        <a:buChar char="-"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Subtração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 *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Multiplicação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/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Divisão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//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Divisão de inteiros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**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Potenciação</a:t>
                      </a: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 sz="2400"/>
                        <a:t>Resto da divisão (módulo)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981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Operadores Lógicos</a:t>
            </a:r>
          </a:p>
        </p:txBody>
      </p:sp>
      <p:graphicFrame>
        <p:nvGraphicFramePr>
          <p:cNvPr id="217" name="Shape 217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{594ED171-29BF-4C64-B324-4581C5A3F704}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&gt;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Maior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&lt;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Menor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&gt;=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Maior ou 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&lt;=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Menor ou 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==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Igual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!=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Diferente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Negação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and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Ou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Entrada de dados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raw_input()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37" y="1639850"/>
            <a:ext cx="7710125" cy="2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Estrutura de decisão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As estruturas de decisão alteram o fluxo de execução do algoritmo baseado em testes lógicos.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63425"/>
            <a:ext cx="46005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375" y="2239475"/>
            <a:ext cx="4086225" cy="244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87" y="1715587"/>
            <a:ext cx="43148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While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75" y="1553675"/>
            <a:ext cx="21240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50" y="3144675"/>
            <a:ext cx="39528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500" y="3144675"/>
            <a:ext cx="39528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662" y="1475100"/>
            <a:ext cx="3604549" cy="15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00" y="896074"/>
            <a:ext cx="7383200" cy="40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For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0" y="1591650"/>
            <a:ext cx="3625825" cy="29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725" y="1185199"/>
            <a:ext cx="5124249" cy="38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Estruturas de repetição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For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024" y="1208375"/>
            <a:ext cx="5432950" cy="37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4294967295" type="ctrTitle"/>
          </p:nvPr>
        </p:nvSpPr>
        <p:spPr>
          <a:xfrm>
            <a:off x="3260375" y="668943"/>
            <a:ext cx="4782900" cy="78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pt-BR" sz="6000"/>
              <a:t>Yuri Sales</a:t>
            </a:r>
          </a:p>
        </p:txBody>
      </p:sp>
      <p:sp>
        <p:nvSpPr>
          <p:cNvPr id="143" name="Shape 143"/>
          <p:cNvSpPr txBox="1"/>
          <p:nvPr>
            <p:ph idx="4294967295" type="subTitle"/>
          </p:nvPr>
        </p:nvSpPr>
        <p:spPr>
          <a:xfrm>
            <a:off x="3260375" y="1351725"/>
            <a:ext cx="47829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>
                <a:solidFill>
                  <a:srgbClr val="F05768"/>
                </a:solidFill>
              </a:rPr>
              <a:t>Análise e Desenvolvimento de Sistemas - IFRN</a:t>
            </a:r>
          </a:p>
        </p:txBody>
      </p:sp>
      <p:sp>
        <p:nvSpPr>
          <p:cNvPr id="144" name="Shape 144"/>
          <p:cNvSpPr txBox="1"/>
          <p:nvPr>
            <p:ph idx="4294967295" type="body"/>
          </p:nvPr>
        </p:nvSpPr>
        <p:spPr>
          <a:xfrm>
            <a:off x="3260375" y="2294175"/>
            <a:ext cx="4782900" cy="24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/>
              <a:t>Facebook: /yurishenrique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Twitter: @yurishenrique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Github: @yuriscosta</a:t>
            </a:r>
          </a:p>
        </p:txBody>
      </p:sp>
      <p:pic>
        <p:nvPicPr>
          <p:cNvPr descr="13692454_859062484197857_443951600528067778_n.jp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75" y="752062"/>
            <a:ext cx="1984125" cy="19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Funções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50" y="1162952"/>
            <a:ext cx="3538075" cy="33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275" y="1925487"/>
            <a:ext cx="354330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Funções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75" y="815600"/>
            <a:ext cx="8130649" cy="413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Desafio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243750" y="8815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Faça uma agenda de contatos, onde cada contato deve ter um nome, telefone e email. A agenda deve cadastrar, exibir, editar e remover os contatos.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Inteligência Artificial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Inteligência Artificial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243750" y="881575"/>
            <a:ext cx="86565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que é inteligência?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 capacidade de lidar com com novas situações; a capacidade de solucionar problemas, de responder a questões, de engendrar planos e assim por diante.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 o que é Inteligência Artificial?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“Inteligência Artificial é o estudo dos sistemas que agem de um modo que a um observador qualquer pareceria ser inteligente”;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“Inteligência Artificial envolve utilizar métodos baseados no comportamento inteligente de humanos e outros animais para solucionar problemas complexos”.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Inteligência Artificial Forte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215925" y="1905475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Dando uma capacidade suficiente de processamento e fornecendo suficiente inteligência, pode-se criar uma máquina que pensa e é consciente como um ser humano.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808" y="621399"/>
            <a:ext cx="5343859" cy="40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Inteligência Artificial Fraca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226075" y="1737175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É uma visão de que comportamento inteligente pode ser modelado e utilizado por computadores para solucionar problemas complexos.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/>
              <a:t>O fato de um computador agir inteligentemente não significa que ele seja inteligente como um ser humano.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00" y="789400"/>
            <a:ext cx="5347026" cy="35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Métodos fracos x Métodos fortes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243750" y="881575"/>
            <a:ext cx="86565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fracos</a:t>
            </a:r>
          </a:p>
          <a:p>
            <a:pPr indent="-3365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Usam lógica, raciocínio automatizado e outras estruturas gerais que podem ser aplicadas a uma gama de problemas, mas que não necessariamente incorporam qualquer conhecimento profundo sobre o mundo do problema que está sendo solucionado.</a:t>
            </a: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Métodos fortes</a:t>
            </a: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sistema dispõe de sólidos conhecimentos sobre o seu mundo e quais problemas devem encontrar;</a:t>
            </a: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Depende dos métodos fracos. É inútil ter conhecimento e não ter metodologia para lidar com este conhecimento.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Aplicações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00" y="828400"/>
            <a:ext cx="3067200" cy="1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350" y="828399"/>
            <a:ext cx="2484899" cy="24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775" y="828400"/>
            <a:ext cx="2215799" cy="221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715950"/>
            <a:ext cx="3165600" cy="21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3025" y="3138046"/>
            <a:ext cx="2484900" cy="186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5875" y="3285975"/>
            <a:ext cx="1567850" cy="15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Áreas de estudo da IA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243750" y="8815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Sistemas baseados em Agentes e Múltiplos Agentes;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Busca;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Planejamento Automatizado;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Processamento de Linguagem Natural;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Representação do Conhecimento;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Algoritmos Genéticos;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Raciocínio e Raciocínio Probabilístico;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Robótica;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Machine Learning.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Ementa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25075" y="827925"/>
            <a:ext cx="8599800" cy="41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Introdução à linguagem Python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Variáveis e Tipos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Operadores</a:t>
            </a: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Entrada de Dados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Estrutura de decisão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Estruturas de repetição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Funções</a:t>
            </a: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Inteligência Artificial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que é IA?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Aplicações</a:t>
            </a: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Introdução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Algoritmos Classificadores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Biblioteca Scikit-Learn</a:t>
            </a: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AutoNum type="alphaL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Criando algoritmos classificadores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Machine Learning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Machine Learning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-438950" y="2003375"/>
            <a:ext cx="6482699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255050" y="855375"/>
            <a:ext cx="8670000" cy="4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Traz a Ciência da Computação e Estatística juntas para prever futuros resultados;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Aprender a partir de exemplos;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Cada exemplo tem um número de 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características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e atributos para descrevê-lo;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Se você escolher uma característica e ela te der a informação correta, então o código poderá classificar novos exemplos.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i="1" lang="pt-BR" sz="1700">
                <a:latin typeface="Roboto"/>
                <a:ea typeface="Roboto"/>
                <a:cs typeface="Roboto"/>
                <a:sym typeface="Roboto"/>
              </a:rPr>
              <a:t>“Machine Learning is a subfield of computer science that gives computers the ability to learn without being explicitly programmed.”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(Arthur Samuel, 1959);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i="1" lang="pt-BR" sz="1700">
                <a:latin typeface="Roboto"/>
                <a:ea typeface="Roboto"/>
                <a:cs typeface="Roboto"/>
                <a:sym typeface="Roboto"/>
              </a:rPr>
              <a:t>“A computer program is said to learn from experience E with respect to some task T and some performance measure P, if its performance on T, as measured by P, improves with experience E”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(Tom Mitchell).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Machine Learning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247600" y="847650"/>
            <a:ext cx="86100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Ex.:  Quando procuramos algo no Google, o que acontece em seguida? Ele nos mostra milhares de páginas com as as palavras-chaves relevantes. Mas o que acontece por dentro? Como ele nos mostra as páginas relevantes conforme as nossas buscas? O Google lida com milhares de trilhões de buscas por dia, como ele lida com todos esses dados com uma precisão correta? 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Mostrar as páginas relevantes conforme as palavras-chaves (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Tarefa T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), você pode executá-la por meio de um algoritmo de Machine Learning com dados das pesquisas anteriores e seus padrões (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Experiência E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) e caso tenha aprendido com sucesso, ele irá, então, fazer uma predição melhor das futuras pesquisas (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Performance P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).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Passos utilizados em ML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225100" y="821600"/>
            <a:ext cx="86997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Coleta de dados: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é o primeiro passo e a base de todo o conjunto de dados. Deve ser planejado com cuidado.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Apresentação dos dados: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a grande quantidade de dados coletadas devem ser apresentada de forma adequada e concisa para análises futuras. Os dados que foram coletados podem conter erros e problemas de qualidade como dados ausentes, valores abertos, erros de texto, etc..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Treinar um modelo:</a:t>
            </a: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o conjunto de dados “enxuto” é dividido em dois tipos: 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dados para treinamento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dados para teste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. Os dados de treino são utilizados para desenvolver o modelo e os de teste são utilizados como uma referência.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Passos utilizados em ML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191325" y="8103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Avaliar o modelo:</a:t>
            </a: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para testar a precisão, o modelo de teste é utilizado. Esse passo determina a precisão na escolha do algoritmo baseado no resultado.</a:t>
            </a: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 u="sng">
                <a:latin typeface="Roboto"/>
                <a:ea typeface="Roboto"/>
                <a:cs typeface="Roboto"/>
                <a:sym typeface="Roboto"/>
              </a:rPr>
              <a:t>Melhorar a performance:</a:t>
            </a:r>
            <a:r>
              <a:rPr b="1" lang="pt-BR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 esse passo envolve melhorar a precisão. Escolhendo modelos diferentes pode melhorar a eficiência. Se gastarmos um tempo na coleta de dados e na preparação, podemos ter uma precisão melhor.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Tipos de algoritmos de ML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191325" y="8103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Aprendizagem supervisionada:</a:t>
            </a:r>
            <a:r>
              <a:rPr b="1" lang="pt-BR" sz="1600"/>
              <a:t> </a:t>
            </a:r>
            <a:r>
              <a:rPr lang="pt-BR" sz="1600"/>
              <a:t>consiste em uma “variável alvo” que deve ser predita a partir de um conjunto de dados. Utilizando estes conjunto de variáveis, geramos uma função que mapeia entradas para saídas desejadas. O treinamento continua até o modelo alcançar o nível de precisão desejado no conjunto de dados.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600" u="sng"/>
              <a:t>Aprendizagem não supervisionada:</a:t>
            </a:r>
            <a:r>
              <a:rPr lang="pt-BR" sz="1600"/>
              <a:t> neste algoritmo, não temos nenhuma “variável alvo” para prever ou estimar. Ele é usado para agrupamento de população em diferentes grupos.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600" u="sng"/>
              <a:t>Aprendizagem por reforço:</a:t>
            </a:r>
            <a:r>
              <a:rPr lang="pt-BR" sz="1600"/>
              <a:t> a máquina é treinada para realizar decisões específicas. Ela é exposta a um ambiente onde ela mesma se treina continuamente por tentativa erro. Esse algoritmos aprende a partir de experiências passadas e tenta pegar o melhor conhecimento possível para fazer decisões empresariais precisas.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Algoritmos de ML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91325" y="8103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Regressão Linear: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utilizada para estimar valores reais.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Regressão Logística: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utilizada para estimar valores discretos (valores binários). Prevê a probabilidade de ocorrência de um evento.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Árvore de Decisão: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utilizado em problemas de classificação. Nele, a população é dividida em 2 ou mais grupos homogêneos.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Máquina de Vetor de Suporte: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cada dado é plotado como um ponto em um espaço n-dimensional (onde n é o nº de características que se tem) com o valor de cada características sendo o valor de uma coordenada particular (Vetores de Suporte).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 u="sng">
                <a:latin typeface="Roboto"/>
                <a:ea typeface="Roboto"/>
                <a:cs typeface="Roboto"/>
                <a:sym typeface="Roboto"/>
              </a:rPr>
              <a:t>K-Means:</a:t>
            </a:r>
            <a:r>
              <a:rPr b="1" lang="pt-BR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classifica um conjunto de dados através de um certo número de grupos de dados.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Árvore de Decisão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191325" y="8103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É um tipo de algoritmo de aprendizagem supervisionada;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Divide a população em dois ou mais conjuntos homogêneos com base na característica mais significativa.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99" y="2253378"/>
            <a:ext cx="3213899" cy="25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Árvore de Decisão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255050" y="9601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144750" y="960125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Ex.: </a:t>
            </a:r>
          </a:p>
        </p:txBody>
      </p:sp>
      <p:graphicFrame>
        <p:nvGraphicFramePr>
          <p:cNvPr id="398" name="Shape 398"/>
          <p:cNvGraphicFramePr/>
          <p:nvPr/>
        </p:nvGraphicFramePr>
        <p:xfrm>
          <a:off x="952500" y="114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{594ED171-29BF-4C64-B324-4581C5A3F704}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/>
                        <a:t>Turno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/>
                        <a:t>Dia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/>
                        <a:t>Joga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Matutino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Segunda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Noturno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Terça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Vespertino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Quinta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Sim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Noturno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Quinta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Matutino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Terça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Sim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Vespertino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Segunda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Sim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Noturno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Segunda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Matutino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Quinta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Não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Scikit-learn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Introdução à linguagem Python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255050" y="111252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Por que usar python?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Fácil de aprender;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Permite focar no problema e não na sintaxe;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Todas as bibliotecas são free;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Possui uma alta demanda no mercado;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lphaLcPeriod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Possui bibliotecas robustas para trabalhar com ML.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757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Scikit-learn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232550" y="94377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122250" y="706550"/>
            <a:ext cx="8733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É uma biblioteca de Machine Learning para a linguagem python;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Inclui vários algoritmos de classificação, regressão e agrupamento;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Facilita o desenvolvimento de algoritmos de ML.</a:t>
            </a: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Instalação:</a:t>
            </a: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http://scikit-learn.org/stable/install.html</a:t>
            </a: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buFont typeface="Roboto"/>
              <a:buChar char="○"/>
            </a:pPr>
            <a:r>
              <a:rPr lang="pt-BR"/>
              <a:t> </a:t>
            </a:r>
            <a:r>
              <a:rPr lang="pt-BR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http://www.bogotobogo.com/python/scikit-learn/scikit-learn_install.php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Criando algoritmos classificadores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O que devemos instalar?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254950" y="908975"/>
            <a:ext cx="8669700" cy="4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Python 2.7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Numpy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Matplotlib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Scipy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Pydotplus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pt-BR"/>
              <a:t>Graphviz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757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Maçã ou laranja?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232550" y="943775"/>
            <a:ext cx="74076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28" name="Shape 428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{594ED171-29BF-4C64-B324-4581C5A3F704}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Weight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Texture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Label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150g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Bumpy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Orange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170g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Bumpy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Orange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140g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Smooth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Apple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130g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Smooth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Apple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757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Maçã ou laranja?</a:t>
            </a:r>
          </a:p>
        </p:txBody>
      </p:sp>
      <p:graphicFrame>
        <p:nvGraphicFramePr>
          <p:cNvPr id="434" name="Shape 434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{594ED171-29BF-4C64-B324-4581C5A3F704}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Weight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Texture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pt-BR" sz="1800">
                          <a:solidFill>
                            <a:srgbClr val="FFFFFF"/>
                          </a:solidFill>
                        </a:rPr>
                        <a:t>Label</a:t>
                      </a: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150g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170g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140g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130g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Iris Flower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75" y="1958062"/>
            <a:ext cx="2557975" cy="19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662" y="1480525"/>
            <a:ext cx="2428075" cy="3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375" y="1736112"/>
            <a:ext cx="2903474" cy="23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180075" y="799100"/>
            <a:ext cx="7169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>
              <a:spcBef>
                <a:spcPts val="0"/>
              </a:spcBef>
              <a:buSzPct val="100000"/>
              <a:buChar char="●"/>
            </a:pPr>
            <a:r>
              <a:rPr b="1" lang="pt-BR" sz="1700" u="sng">
                <a:solidFill>
                  <a:schemeClr val="hlink"/>
                </a:solidFill>
                <a:hlinkClick r:id="rId6"/>
              </a:rPr>
              <a:t>https://en.wikipedia.org/wiki/Iris_flower_data_set</a:t>
            </a:r>
            <a:r>
              <a:rPr b="1" lang="pt-BR" sz="17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Iris flower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12" y="695250"/>
            <a:ext cx="6304562" cy="43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O que determina uma boa característica?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25" y="1339250"/>
            <a:ext cx="43815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525" y="1500874"/>
            <a:ext cx="3645274" cy="2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226077" y="2643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pt-BR" sz="3000"/>
              <a:t>E como saber qual algoritmo de classificação é mais preciso?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250" y="720200"/>
            <a:ext cx="5662375" cy="38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Desafio Final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311725" y="890650"/>
            <a:ext cx="8528100" cy="4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pt-BR" sz="1700"/>
              <a:t>Desenvolva um classificador de frutas. Haverá 4 tipos de frutas:  Banana, maçã, laranja e limão. Você deverá usar, no mínimo, o tamanho e a superfície da fruta como características. No final, calcule a precisão do algoritmo e gere um pdf com a árvore de decisão.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268250" y="922175"/>
            <a:ext cx="88266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As variáveis não precisam ser declaradas, mas devem ser iniciadas antes de serem utilizadas;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O nome das variáveis são padronizados, ou seja, não pode começar com números e não pode ter espaços. Além disso, a linguagem é Case Sensitive;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Não possuem tipo fixo, podem receber qualquer tipo de dado como números, strings, funções, classes, etc.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17150"/>
            <a:ext cx="78867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Valores numéricos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Números inteiros (int);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Números de ponto flutuante (float);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Valores booleanos (bool);</a:t>
            </a:r>
          </a:p>
          <a:p>
            <a:pPr indent="-33655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○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Complexo (complex).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2967325"/>
            <a:ext cx="30861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Strings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075"/>
            <a:ext cx="8839199" cy="207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/>
              <a:t>Variáveis e Tipos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68250" y="769775"/>
            <a:ext cx="865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pt-BR" sz="1700">
                <a:latin typeface="Roboto"/>
                <a:ea typeface="Roboto"/>
                <a:cs typeface="Roboto"/>
                <a:sym typeface="Roboto"/>
              </a:rPr>
              <a:t>Listas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2" y="1473500"/>
            <a:ext cx="8548274" cy="30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